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6"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Inter" panose="02000503000000020004" pitchFamily="2" charset="0"/>
      <p:regular r:id="rId15"/>
      <p:bold r:id="rId16"/>
    </p:embeddedFont>
    <p:embeddedFont>
      <p:font typeface="Inter Bold" panose="02000503000000020004" pitchFamily="2" charset="0"/>
      <p:bold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1" d="100"/>
          <a:sy n="101" d="100"/>
        </p:scale>
        <p:origin x="144"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99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574390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786622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233590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10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854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643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848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777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77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7652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059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7793440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636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5320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92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51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168542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571101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060050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7748465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67813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452117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972901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12/20/2025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6984927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GDPR Compliance in Cloud Security Environments</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FFFFFF"/>
                </a:solidFill>
                <a:latin typeface="Inter" pitchFamily="34" charset="0"/>
                <a:ea typeface="Inter" pitchFamily="34" charset="-122"/>
                <a:cs typeface="Inter" pitchFamily="34" charset="-120"/>
              </a:rPr>
              <a:t>Presented by:</a:t>
            </a:r>
            <a:r>
              <a:rPr lang="en-US" sz="1750" dirty="0">
                <a:solidFill>
                  <a:srgbClr val="FFFFFF"/>
                </a:solidFill>
                <a:latin typeface="Inter" pitchFamily="34" charset="0"/>
                <a:ea typeface="Inter" pitchFamily="34" charset="-122"/>
                <a:cs typeface="Inter" pitchFamily="34" charset="-120"/>
              </a:rPr>
              <a:t> Hadi Hijazi</a:t>
            </a:r>
            <a:endParaRPr lang="en-US" sz="1750" dirty="0"/>
          </a:p>
          <a:p>
            <a:pPr marL="0" indent="0" algn="l">
              <a:lnSpc>
                <a:spcPts val="2850"/>
              </a:lnSpc>
              <a:buNone/>
            </a:pPr>
            <a:r>
              <a:rPr lang="en-US" sz="1750" b="1" dirty="0">
                <a:solidFill>
                  <a:srgbClr val="FFFFFF"/>
                </a:solidFill>
                <a:latin typeface="Inter" pitchFamily="34" charset="0"/>
                <a:ea typeface="Inter" pitchFamily="34" charset="-122"/>
                <a:cs typeface="Inter" pitchFamily="34" charset="-120"/>
              </a:rPr>
              <a:t>Student ID:</a:t>
            </a:r>
            <a:r>
              <a:rPr lang="en-US" sz="1750" dirty="0">
                <a:solidFill>
                  <a:srgbClr val="FFFFFF"/>
                </a:solidFill>
                <a:latin typeface="Inter" pitchFamily="34" charset="0"/>
                <a:ea typeface="Inter" pitchFamily="34" charset="-122"/>
                <a:cs typeface="Inter" pitchFamily="34" charset="-120"/>
              </a:rPr>
              <a:t> 105174</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6250"/>
            <a:ext cx="7556421" cy="921544"/>
          </a:xfrm>
          <a:prstGeom prst="rect">
            <a:avLst/>
          </a:prstGeom>
          <a:noFill/>
          <a:ln/>
        </p:spPr>
        <p:txBody>
          <a:bodyPr wrap="square" lIns="0" tIns="0" rIns="0" bIns="0" rtlCol="0" anchor="t"/>
          <a:lstStyle/>
          <a:p>
            <a:pPr marL="0" indent="0" algn="l">
              <a:lnSpc>
                <a:spcPts val="3600"/>
              </a:lnSpc>
              <a:buNone/>
            </a:pPr>
            <a:r>
              <a:rPr lang="en-US" sz="2900" b="1" dirty="0">
                <a:solidFill>
                  <a:srgbClr val="FFFFFF"/>
                </a:solidFill>
                <a:latin typeface="Inter Bold" pitchFamily="34" charset="0"/>
                <a:ea typeface="Inter Bold" pitchFamily="34" charset="-122"/>
                <a:cs typeface="Inter Bold" pitchFamily="34" charset="-120"/>
              </a:rPr>
              <a:t>Challenges and Concerns in Cloud GDPR Compliance</a:t>
            </a:r>
            <a:endParaRPr lang="en-US" sz="2900" dirty="0"/>
          </a:p>
        </p:txBody>
      </p:sp>
      <p:sp>
        <p:nvSpPr>
          <p:cNvPr id="4" name="Shape 1"/>
          <p:cNvSpPr/>
          <p:nvPr/>
        </p:nvSpPr>
        <p:spPr>
          <a:xfrm>
            <a:off x="6280190" y="2568893"/>
            <a:ext cx="3704511" cy="2161342"/>
          </a:xfrm>
          <a:prstGeom prst="roundRect">
            <a:avLst>
              <a:gd name="adj" fmla="val 2865"/>
            </a:avLst>
          </a:prstGeom>
          <a:solidFill>
            <a:srgbClr val="803D00"/>
          </a:solidFill>
          <a:ln w="7620">
            <a:solidFill>
              <a:srgbClr val="995619"/>
            </a:solidFill>
            <a:prstDash val="solid"/>
          </a:ln>
        </p:spPr>
      </p:sp>
      <p:sp>
        <p:nvSpPr>
          <p:cNvPr id="5" name="Shape 2"/>
          <p:cNvSpPr/>
          <p:nvPr/>
        </p:nvSpPr>
        <p:spPr>
          <a:xfrm>
            <a:off x="6435209" y="2723912"/>
            <a:ext cx="442198" cy="442198"/>
          </a:xfrm>
          <a:prstGeom prst="roundRect">
            <a:avLst>
              <a:gd name="adj" fmla="val 20676452"/>
            </a:avLst>
          </a:prstGeom>
          <a:solidFill>
            <a:srgbClr val="ED7100"/>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6772" y="2845475"/>
            <a:ext cx="198953" cy="198953"/>
          </a:xfrm>
          <a:prstGeom prst="rect">
            <a:avLst/>
          </a:prstGeom>
        </p:spPr>
      </p:pic>
      <p:sp>
        <p:nvSpPr>
          <p:cNvPr id="7" name="Text 3"/>
          <p:cNvSpPr/>
          <p:nvPr/>
        </p:nvSpPr>
        <p:spPr>
          <a:xfrm>
            <a:off x="6435209" y="3313509"/>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FFFFFF"/>
                </a:solidFill>
                <a:latin typeface="Inter Bold" pitchFamily="34" charset="0"/>
                <a:ea typeface="Inter Bold" pitchFamily="34" charset="-122"/>
                <a:cs typeface="Inter Bold" pitchFamily="34" charset="-120"/>
              </a:rPr>
              <a:t>Shadow IT</a:t>
            </a:r>
            <a:endParaRPr lang="en-US" sz="1450" dirty="0"/>
          </a:p>
        </p:txBody>
      </p:sp>
      <p:sp>
        <p:nvSpPr>
          <p:cNvPr id="8" name="Text 4"/>
          <p:cNvSpPr/>
          <p:nvPr/>
        </p:nvSpPr>
        <p:spPr>
          <a:xfrm>
            <a:off x="6435209" y="3632240"/>
            <a:ext cx="3394472" cy="942975"/>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Unauthorized cloud service usage by employees creates unmanaged data stores and processing activities, leading to significant GDPR compliance risks.</a:t>
            </a:r>
            <a:endParaRPr lang="en-US" sz="1150" dirty="0"/>
          </a:p>
        </p:txBody>
      </p:sp>
      <p:sp>
        <p:nvSpPr>
          <p:cNvPr id="9" name="Shape 5"/>
          <p:cNvSpPr/>
          <p:nvPr/>
        </p:nvSpPr>
        <p:spPr>
          <a:xfrm>
            <a:off x="10132100" y="2568893"/>
            <a:ext cx="3704511" cy="2161342"/>
          </a:xfrm>
          <a:prstGeom prst="roundRect">
            <a:avLst>
              <a:gd name="adj" fmla="val 2865"/>
            </a:avLst>
          </a:prstGeom>
          <a:solidFill>
            <a:srgbClr val="803D00"/>
          </a:solidFill>
          <a:ln w="7620">
            <a:solidFill>
              <a:srgbClr val="995619"/>
            </a:solidFill>
            <a:prstDash val="solid"/>
          </a:ln>
        </p:spPr>
      </p:sp>
      <p:sp>
        <p:nvSpPr>
          <p:cNvPr id="10" name="Shape 6"/>
          <p:cNvSpPr/>
          <p:nvPr/>
        </p:nvSpPr>
        <p:spPr>
          <a:xfrm>
            <a:off x="10287119" y="2723912"/>
            <a:ext cx="442198" cy="442198"/>
          </a:xfrm>
          <a:prstGeom prst="roundRect">
            <a:avLst>
              <a:gd name="adj" fmla="val 20676452"/>
            </a:avLst>
          </a:prstGeom>
          <a:solidFill>
            <a:srgbClr val="ED7100"/>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682" y="2845475"/>
            <a:ext cx="198953" cy="198953"/>
          </a:xfrm>
          <a:prstGeom prst="rect">
            <a:avLst/>
          </a:prstGeom>
        </p:spPr>
      </p:pic>
      <p:sp>
        <p:nvSpPr>
          <p:cNvPr id="12" name="Text 7"/>
          <p:cNvSpPr/>
          <p:nvPr/>
        </p:nvSpPr>
        <p:spPr>
          <a:xfrm>
            <a:off x="10287119" y="3313509"/>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FFFFFF"/>
                </a:solidFill>
                <a:latin typeface="Inter Bold" pitchFamily="34" charset="0"/>
                <a:ea typeface="Inter Bold" pitchFamily="34" charset="-122"/>
                <a:cs typeface="Inter Bold" pitchFamily="34" charset="-120"/>
              </a:rPr>
              <a:t>Misconfigurations</a:t>
            </a:r>
            <a:endParaRPr lang="en-US" sz="1450" dirty="0"/>
          </a:p>
        </p:txBody>
      </p:sp>
      <p:sp>
        <p:nvSpPr>
          <p:cNvPr id="13" name="Text 8"/>
          <p:cNvSpPr/>
          <p:nvPr/>
        </p:nvSpPr>
        <p:spPr>
          <a:xfrm>
            <a:off x="10287119" y="3632240"/>
            <a:ext cx="3394472" cy="942975"/>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Incorrectly configured cloud services (e.g., open S3 buckets, overly permissive IAM policies) are a primary cause of data breaches and GDPR violations.</a:t>
            </a:r>
            <a:endParaRPr lang="en-US" sz="1150" dirty="0"/>
          </a:p>
        </p:txBody>
      </p:sp>
      <p:sp>
        <p:nvSpPr>
          <p:cNvPr id="14" name="Shape 9"/>
          <p:cNvSpPr/>
          <p:nvPr/>
        </p:nvSpPr>
        <p:spPr>
          <a:xfrm>
            <a:off x="6280190" y="4877633"/>
            <a:ext cx="7556421" cy="1925598"/>
          </a:xfrm>
          <a:prstGeom prst="roundRect">
            <a:avLst>
              <a:gd name="adj" fmla="val 3216"/>
            </a:avLst>
          </a:prstGeom>
          <a:solidFill>
            <a:srgbClr val="803D00"/>
          </a:solidFill>
          <a:ln w="7620">
            <a:solidFill>
              <a:srgbClr val="995619"/>
            </a:solidFill>
            <a:prstDash val="solid"/>
          </a:ln>
        </p:spPr>
      </p:sp>
      <p:sp>
        <p:nvSpPr>
          <p:cNvPr id="15" name="Shape 10"/>
          <p:cNvSpPr/>
          <p:nvPr/>
        </p:nvSpPr>
        <p:spPr>
          <a:xfrm>
            <a:off x="6435209" y="5032653"/>
            <a:ext cx="442198" cy="442198"/>
          </a:xfrm>
          <a:prstGeom prst="roundRect">
            <a:avLst>
              <a:gd name="adj" fmla="val 20676452"/>
            </a:avLst>
          </a:prstGeom>
          <a:solidFill>
            <a:srgbClr val="ED7100"/>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6772" y="5154216"/>
            <a:ext cx="198953" cy="198953"/>
          </a:xfrm>
          <a:prstGeom prst="rect">
            <a:avLst/>
          </a:prstGeom>
        </p:spPr>
      </p:pic>
      <p:sp>
        <p:nvSpPr>
          <p:cNvPr id="17" name="Text 11"/>
          <p:cNvSpPr/>
          <p:nvPr/>
        </p:nvSpPr>
        <p:spPr>
          <a:xfrm>
            <a:off x="6435209" y="5622250"/>
            <a:ext cx="2587823" cy="230386"/>
          </a:xfrm>
          <a:prstGeom prst="rect">
            <a:avLst/>
          </a:prstGeom>
          <a:noFill/>
          <a:ln/>
        </p:spPr>
        <p:txBody>
          <a:bodyPr wrap="none" lIns="0" tIns="0" rIns="0" bIns="0" rtlCol="0" anchor="t"/>
          <a:lstStyle/>
          <a:p>
            <a:pPr marL="0" indent="0" algn="l">
              <a:lnSpc>
                <a:spcPts val="1800"/>
              </a:lnSpc>
              <a:buNone/>
            </a:pPr>
            <a:r>
              <a:rPr lang="en-US" sz="1450" b="1" dirty="0">
                <a:solidFill>
                  <a:srgbClr val="FFFFFF"/>
                </a:solidFill>
                <a:latin typeface="Inter Bold" pitchFamily="34" charset="0"/>
                <a:ea typeface="Inter Bold" pitchFamily="34" charset="-122"/>
                <a:cs typeface="Inter Bold" pitchFamily="34" charset="-120"/>
              </a:rPr>
              <a:t>Cross-Border Data Transfers</a:t>
            </a:r>
            <a:endParaRPr lang="en-US" sz="1450" dirty="0"/>
          </a:p>
        </p:txBody>
      </p:sp>
      <p:sp>
        <p:nvSpPr>
          <p:cNvPr id="18" name="Text 12"/>
          <p:cNvSpPr/>
          <p:nvPr/>
        </p:nvSpPr>
        <p:spPr>
          <a:xfrm>
            <a:off x="6435209" y="5940981"/>
            <a:ext cx="7246382" cy="707231"/>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Transferring personal data outside the EU necessitates specific legal mechanisms (e.g., Standard Contractual Clauses, Adequacy Decisions) for GDPR compliance, presenting a complex challenge for global operations.</a:t>
            </a: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42968"/>
          </a:xfrm>
          <a:prstGeom prst="rect">
            <a:avLst/>
          </a:prstGeom>
        </p:spPr>
      </p:pic>
      <p:sp>
        <p:nvSpPr>
          <p:cNvPr id="3" name="Text 0"/>
          <p:cNvSpPr/>
          <p:nvPr/>
        </p:nvSpPr>
        <p:spPr>
          <a:xfrm>
            <a:off x="793790" y="4140875"/>
            <a:ext cx="7421166" cy="460772"/>
          </a:xfrm>
          <a:prstGeom prst="rect">
            <a:avLst/>
          </a:prstGeom>
          <a:noFill/>
          <a:ln/>
        </p:spPr>
        <p:txBody>
          <a:bodyPr wrap="none" lIns="0" tIns="0" rIns="0" bIns="0" rtlCol="0" anchor="t"/>
          <a:lstStyle/>
          <a:p>
            <a:pPr marL="0" indent="0" algn="l">
              <a:lnSpc>
                <a:spcPts val="3600"/>
              </a:lnSpc>
              <a:buNone/>
            </a:pPr>
            <a:r>
              <a:rPr lang="en-US" sz="2900" b="1" dirty="0">
                <a:solidFill>
                  <a:srgbClr val="FFFFFF"/>
                </a:solidFill>
                <a:latin typeface="Inter Bold" pitchFamily="34" charset="0"/>
                <a:ea typeface="Inter Bold" pitchFamily="34" charset="-122"/>
                <a:cs typeface="Inter Bold" pitchFamily="34" charset="-120"/>
              </a:rPr>
              <a:t>Conclusion: Mastering GDPR in the Cloud</a:t>
            </a:r>
            <a:endParaRPr lang="en-US" sz="2900" dirty="0"/>
          </a:p>
        </p:txBody>
      </p:sp>
      <p:sp>
        <p:nvSpPr>
          <p:cNvPr id="4" name="Text 1"/>
          <p:cNvSpPr/>
          <p:nvPr/>
        </p:nvSpPr>
        <p:spPr>
          <a:xfrm>
            <a:off x="793790" y="4822746"/>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This lab explored GDPR compliance within AWS cloud environments. Understanding the Shared Responsibility Model and implementing services like IAM, Security Groups, and KMS are crucial for building robust security, protecting personal data, and meeting regulatory requirements.</a:t>
            </a:r>
            <a:endParaRPr lang="en-US" sz="1150" dirty="0"/>
          </a:p>
        </p:txBody>
      </p:sp>
      <p:sp>
        <p:nvSpPr>
          <p:cNvPr id="5" name="Text 2"/>
          <p:cNvSpPr/>
          <p:nvPr/>
        </p:nvSpPr>
        <p:spPr>
          <a:xfrm>
            <a:off x="793790" y="5460087"/>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Proactive planning, continuous monitoring, and leveraging AWS compliance resources are essential for mitigating risks and demonstrating accountability. GDPR compliance is an ongoing process, demanding technical expertise and a deep understanding of legal obligations.</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FFFFFF"/>
                </a:solidFill>
                <a:latin typeface="Inter Bold" pitchFamily="34" charset="0"/>
                <a:ea typeface="Inter Bold" pitchFamily="34" charset="-122"/>
                <a:cs typeface="Inter Bold" pitchFamily="34" charset="-120"/>
              </a:rPr>
              <a:t>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74025"/>
            <a:ext cx="12468582" cy="637937"/>
          </a:xfrm>
          <a:prstGeom prst="rect">
            <a:avLst/>
          </a:prstGeom>
          <a:noFill/>
          <a:ln/>
        </p:spPr>
        <p:txBody>
          <a:bodyPr wrap="none" lIns="0" tIns="0" rIns="0" bIns="0" rtlCol="0" anchor="t"/>
          <a:lstStyle/>
          <a:p>
            <a:pPr marL="0" indent="0" algn="l">
              <a:lnSpc>
                <a:spcPts val="5000"/>
              </a:lnSpc>
              <a:buNone/>
            </a:pPr>
            <a:r>
              <a:rPr lang="en-US" sz="4000" b="1" dirty="0">
                <a:solidFill>
                  <a:srgbClr val="FFFFFF"/>
                </a:solidFill>
                <a:latin typeface="Inter Bold" pitchFamily="34" charset="0"/>
                <a:ea typeface="Inter Bold" pitchFamily="34" charset="-122"/>
                <a:cs typeface="Inter Bold" pitchFamily="34" charset="-120"/>
              </a:rPr>
              <a:t>Introduction to GDPR: Protecting EU Data Subjects</a:t>
            </a:r>
            <a:endParaRPr lang="en-US" sz="4000" dirty="0"/>
          </a:p>
        </p:txBody>
      </p:sp>
      <p:sp>
        <p:nvSpPr>
          <p:cNvPr id="3" name="Text 1"/>
          <p:cNvSpPr/>
          <p:nvPr/>
        </p:nvSpPr>
        <p:spPr>
          <a:xfrm>
            <a:off x="793790" y="1901785"/>
            <a:ext cx="8574286" cy="1633538"/>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Inter" pitchFamily="34" charset="0"/>
                <a:ea typeface="Inter" pitchFamily="34" charset="-122"/>
                <a:cs typeface="Inter" pitchFamily="34" charset="-120"/>
              </a:rPr>
              <a:t>The General Data Protection Regulation (GDPR) is a comprehensive EU data protection law safeguarding the privacy rights of individuals within the EU and European Economic Area (EEA). Its core objectives are to empower individuals with greater control over their personal data and to unify data protection regulations across the EU for international business.</a:t>
            </a:r>
            <a:endParaRPr lang="en-US" sz="1600" dirty="0"/>
          </a:p>
        </p:txBody>
      </p:sp>
      <p:sp>
        <p:nvSpPr>
          <p:cNvPr id="4" name="Text 2"/>
          <p:cNvSpPr/>
          <p:nvPr/>
        </p:nvSpPr>
        <p:spPr>
          <a:xfrm>
            <a:off x="793790" y="3719036"/>
            <a:ext cx="8574286"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Lawfulness, fairness, and transparency</a:t>
            </a:r>
            <a:endParaRPr lang="en-US" sz="1600" dirty="0"/>
          </a:p>
        </p:txBody>
      </p:sp>
      <p:sp>
        <p:nvSpPr>
          <p:cNvPr id="5" name="Text 3"/>
          <p:cNvSpPr/>
          <p:nvPr/>
        </p:nvSpPr>
        <p:spPr>
          <a:xfrm>
            <a:off x="793790" y="4117181"/>
            <a:ext cx="8574286"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Purpose limitation</a:t>
            </a:r>
            <a:endParaRPr lang="en-US" sz="1600" dirty="0"/>
          </a:p>
        </p:txBody>
      </p:sp>
      <p:sp>
        <p:nvSpPr>
          <p:cNvPr id="6" name="Text 4"/>
          <p:cNvSpPr/>
          <p:nvPr/>
        </p:nvSpPr>
        <p:spPr>
          <a:xfrm>
            <a:off x="793790" y="4515326"/>
            <a:ext cx="8574286"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Data minimization</a:t>
            </a:r>
            <a:endParaRPr lang="en-US" sz="1600" dirty="0"/>
          </a:p>
        </p:txBody>
      </p:sp>
      <p:sp>
        <p:nvSpPr>
          <p:cNvPr id="7" name="Text 5"/>
          <p:cNvSpPr/>
          <p:nvPr/>
        </p:nvSpPr>
        <p:spPr>
          <a:xfrm>
            <a:off x="793790" y="4913471"/>
            <a:ext cx="8574286"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Accuracy</a:t>
            </a:r>
            <a:endParaRPr lang="en-US" sz="1600" dirty="0"/>
          </a:p>
        </p:txBody>
      </p:sp>
      <p:sp>
        <p:nvSpPr>
          <p:cNvPr id="8" name="Text 6"/>
          <p:cNvSpPr/>
          <p:nvPr/>
        </p:nvSpPr>
        <p:spPr>
          <a:xfrm>
            <a:off x="793790" y="5311616"/>
            <a:ext cx="8574286"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Storage limitation</a:t>
            </a:r>
            <a:endParaRPr lang="en-US" sz="1600" dirty="0"/>
          </a:p>
        </p:txBody>
      </p:sp>
      <p:sp>
        <p:nvSpPr>
          <p:cNvPr id="9" name="Text 7"/>
          <p:cNvSpPr/>
          <p:nvPr/>
        </p:nvSpPr>
        <p:spPr>
          <a:xfrm>
            <a:off x="793790" y="5709761"/>
            <a:ext cx="8574286"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Integrity and confidentiality</a:t>
            </a:r>
            <a:endParaRPr lang="en-US" sz="1600" dirty="0"/>
          </a:p>
        </p:txBody>
      </p:sp>
      <p:sp>
        <p:nvSpPr>
          <p:cNvPr id="10" name="Text 8"/>
          <p:cNvSpPr/>
          <p:nvPr/>
        </p:nvSpPr>
        <p:spPr>
          <a:xfrm>
            <a:off x="793790" y="6107906"/>
            <a:ext cx="8574286"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FFFFFF"/>
                </a:solidFill>
                <a:latin typeface="Inter" pitchFamily="34" charset="0"/>
                <a:ea typeface="Inter" pitchFamily="34" charset="-122"/>
                <a:cs typeface="Inter" pitchFamily="34" charset="-120"/>
              </a:rPr>
              <a:t>Accountability</a:t>
            </a:r>
            <a:endParaRPr lang="en-US" sz="1600" dirty="0"/>
          </a:p>
        </p:txBody>
      </p:sp>
      <p:sp>
        <p:nvSpPr>
          <p:cNvPr id="11" name="Text 9"/>
          <p:cNvSpPr/>
          <p:nvPr/>
        </p:nvSpPr>
        <p:spPr>
          <a:xfrm>
            <a:off x="793790" y="6618327"/>
            <a:ext cx="8574286" cy="653415"/>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Inter" pitchFamily="34" charset="0"/>
                <a:ea typeface="Inter" pitchFamily="34" charset="-122"/>
                <a:cs typeface="Inter" pitchFamily="34" charset="-120"/>
              </a:rPr>
              <a:t>Non-compliance carries significant penalties, necessitating robust adherence for organizations processing EU data.</a:t>
            </a:r>
            <a:endParaRPr lang="en-US" sz="1600" dirty="0"/>
          </a:p>
        </p:txBody>
      </p:sp>
      <p:pic>
        <p:nvPicPr>
          <p:cNvPr id="12" name="Image 0" descr="preencoded.png"/>
          <p:cNvPicPr>
            <a:picLocks noChangeAspect="1"/>
          </p:cNvPicPr>
          <p:nvPr/>
        </p:nvPicPr>
        <p:blipFill>
          <a:blip r:embed="rId3"/>
          <a:stretch>
            <a:fillRect/>
          </a:stretch>
        </p:blipFill>
        <p:spPr>
          <a:xfrm>
            <a:off x="9873615" y="1947624"/>
            <a:ext cx="3573423" cy="35734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39052"/>
            <a:ext cx="13042821" cy="1346835"/>
          </a:xfrm>
          <a:prstGeom prst="rect">
            <a:avLst/>
          </a:prstGeom>
          <a:noFill/>
          <a:ln/>
        </p:spPr>
        <p:txBody>
          <a:bodyPr wrap="square" lIns="0" tIns="0" rIns="0" bIns="0" rtlCol="0" anchor="t"/>
          <a:lstStyle/>
          <a:p>
            <a:pPr marL="0" indent="0" algn="l">
              <a:lnSpc>
                <a:spcPts val="5300"/>
              </a:lnSpc>
              <a:buNone/>
            </a:pPr>
            <a:r>
              <a:rPr lang="en-US" sz="4200" b="1" dirty="0">
                <a:solidFill>
                  <a:srgbClr val="FFFFFF"/>
                </a:solidFill>
                <a:latin typeface="Inter Bold" pitchFamily="34" charset="0"/>
                <a:ea typeface="Inter Bold" pitchFamily="34" charset="-122"/>
                <a:cs typeface="Inter Bold" pitchFamily="34" charset="-120"/>
              </a:rPr>
              <a:t>GDPR and the Cloud: Shared Responsibility Model</a:t>
            </a:r>
            <a:endParaRPr lang="en-US" sz="4200" dirty="0"/>
          </a:p>
        </p:txBody>
      </p:sp>
      <p:sp>
        <p:nvSpPr>
          <p:cNvPr id="3" name="Shape 1"/>
          <p:cNvSpPr/>
          <p:nvPr/>
        </p:nvSpPr>
        <p:spPr>
          <a:xfrm>
            <a:off x="793790" y="3609023"/>
            <a:ext cx="6413659" cy="2681526"/>
          </a:xfrm>
          <a:prstGeom prst="roundRect">
            <a:avLst>
              <a:gd name="adj" fmla="val 5456"/>
            </a:avLst>
          </a:prstGeom>
          <a:solidFill>
            <a:srgbClr val="1A1A1A"/>
          </a:solidFill>
          <a:ln w="30480">
            <a:solidFill>
              <a:srgbClr val="995619"/>
            </a:solidFill>
            <a:prstDash val="solid"/>
          </a:ln>
        </p:spPr>
      </p:sp>
      <p:sp>
        <p:nvSpPr>
          <p:cNvPr id="4" name="Shape 2"/>
          <p:cNvSpPr/>
          <p:nvPr/>
        </p:nvSpPr>
        <p:spPr>
          <a:xfrm>
            <a:off x="763310" y="3609023"/>
            <a:ext cx="121920" cy="2681526"/>
          </a:xfrm>
          <a:prstGeom prst="roundRect">
            <a:avLst>
              <a:gd name="adj" fmla="val 74233"/>
            </a:avLst>
          </a:prstGeom>
          <a:solidFill>
            <a:srgbClr val="ED7100"/>
          </a:solidFill>
          <a:ln/>
        </p:spPr>
      </p:sp>
      <p:sp>
        <p:nvSpPr>
          <p:cNvPr id="5" name="Text 3"/>
          <p:cNvSpPr/>
          <p:nvPr/>
        </p:nvSpPr>
        <p:spPr>
          <a:xfrm>
            <a:off x="1131094" y="3854887"/>
            <a:ext cx="2871311" cy="336590"/>
          </a:xfrm>
          <a:prstGeom prst="rect">
            <a:avLst/>
          </a:prstGeom>
          <a:noFill/>
          <a:ln/>
        </p:spPr>
        <p:txBody>
          <a:bodyPr wrap="none" lIns="0" tIns="0" rIns="0" bIns="0" rtlCol="0" anchor="t"/>
          <a:lstStyle/>
          <a:p>
            <a:pPr marL="0" indent="0" algn="l">
              <a:lnSpc>
                <a:spcPts val="2650"/>
              </a:lnSpc>
              <a:buNone/>
            </a:pPr>
            <a:r>
              <a:rPr lang="en-US" sz="2100" b="1" dirty="0">
                <a:solidFill>
                  <a:srgbClr val="FFFFFF"/>
                </a:solidFill>
                <a:latin typeface="Inter Bold" pitchFamily="34" charset="0"/>
                <a:ea typeface="Inter Bold" pitchFamily="34" charset="-122"/>
                <a:cs typeface="Inter Bold" pitchFamily="34" charset="-120"/>
              </a:rPr>
              <a:t>Security OF the Cloud</a:t>
            </a:r>
            <a:endParaRPr lang="en-US" sz="2100" dirty="0"/>
          </a:p>
        </p:txBody>
      </p:sp>
      <p:sp>
        <p:nvSpPr>
          <p:cNvPr id="6" name="Text 4"/>
          <p:cNvSpPr/>
          <p:nvPr/>
        </p:nvSpPr>
        <p:spPr>
          <a:xfrm>
            <a:off x="1131094" y="4320659"/>
            <a:ext cx="5830491" cy="1379220"/>
          </a:xfrm>
          <a:prstGeom prst="rect">
            <a:avLst/>
          </a:prstGeom>
          <a:noFill/>
          <a:ln/>
        </p:spPr>
        <p:txBody>
          <a:bodyPr wrap="square" lIns="0" tIns="0" rIns="0" bIns="0" rtlCol="0" anchor="t"/>
          <a:lstStyle/>
          <a:p>
            <a:pPr marL="0" indent="0" algn="l">
              <a:lnSpc>
                <a:spcPts val="2700"/>
              </a:lnSpc>
              <a:buNone/>
            </a:pPr>
            <a:r>
              <a:rPr lang="en-US" sz="1650" dirty="0">
                <a:solidFill>
                  <a:srgbClr val="FFFFFF"/>
                </a:solidFill>
                <a:latin typeface="Inter" pitchFamily="34" charset="0"/>
                <a:ea typeface="Inter" pitchFamily="34" charset="-122"/>
                <a:cs typeface="Inter" pitchFamily="34" charset="-120"/>
              </a:rPr>
              <a:t>AWS is responsible for protecting the infrastructure that runs its cloud services, encompassing physical facilities, network, hardware, and software. AWS ensures foundational security measures.</a:t>
            </a:r>
            <a:endParaRPr lang="en-US" sz="1650" dirty="0"/>
          </a:p>
        </p:txBody>
      </p:sp>
      <p:sp>
        <p:nvSpPr>
          <p:cNvPr id="7" name="Shape 5"/>
          <p:cNvSpPr/>
          <p:nvPr/>
        </p:nvSpPr>
        <p:spPr>
          <a:xfrm>
            <a:off x="7422833" y="3609023"/>
            <a:ext cx="6413778" cy="2681526"/>
          </a:xfrm>
          <a:prstGeom prst="roundRect">
            <a:avLst>
              <a:gd name="adj" fmla="val 5456"/>
            </a:avLst>
          </a:prstGeom>
          <a:solidFill>
            <a:srgbClr val="1A1A1A"/>
          </a:solidFill>
          <a:ln w="30480">
            <a:solidFill>
              <a:srgbClr val="995619"/>
            </a:solidFill>
            <a:prstDash val="solid"/>
          </a:ln>
        </p:spPr>
      </p:sp>
      <p:sp>
        <p:nvSpPr>
          <p:cNvPr id="8" name="Shape 6"/>
          <p:cNvSpPr/>
          <p:nvPr/>
        </p:nvSpPr>
        <p:spPr>
          <a:xfrm>
            <a:off x="7392353" y="3609023"/>
            <a:ext cx="121920" cy="2681526"/>
          </a:xfrm>
          <a:prstGeom prst="roundRect">
            <a:avLst>
              <a:gd name="adj" fmla="val 74233"/>
            </a:avLst>
          </a:prstGeom>
          <a:solidFill>
            <a:srgbClr val="ED7100"/>
          </a:solidFill>
          <a:ln/>
        </p:spPr>
      </p:sp>
      <p:sp>
        <p:nvSpPr>
          <p:cNvPr id="9" name="Text 7"/>
          <p:cNvSpPr/>
          <p:nvPr/>
        </p:nvSpPr>
        <p:spPr>
          <a:xfrm>
            <a:off x="7760137" y="3854887"/>
            <a:ext cx="2786658" cy="336590"/>
          </a:xfrm>
          <a:prstGeom prst="rect">
            <a:avLst/>
          </a:prstGeom>
          <a:noFill/>
          <a:ln/>
        </p:spPr>
        <p:txBody>
          <a:bodyPr wrap="none" lIns="0" tIns="0" rIns="0" bIns="0" rtlCol="0" anchor="t"/>
          <a:lstStyle/>
          <a:p>
            <a:pPr marL="0" indent="0" algn="l">
              <a:lnSpc>
                <a:spcPts val="2650"/>
              </a:lnSpc>
              <a:buNone/>
            </a:pPr>
            <a:r>
              <a:rPr lang="en-US" sz="2100" b="1" dirty="0">
                <a:solidFill>
                  <a:srgbClr val="FFFFFF"/>
                </a:solidFill>
                <a:latin typeface="Inter Bold" pitchFamily="34" charset="0"/>
                <a:ea typeface="Inter Bold" pitchFamily="34" charset="-122"/>
                <a:cs typeface="Inter Bold" pitchFamily="34" charset="-120"/>
              </a:rPr>
              <a:t>Security IN the Cloud</a:t>
            </a:r>
            <a:endParaRPr lang="en-US" sz="2100" dirty="0"/>
          </a:p>
        </p:txBody>
      </p:sp>
      <p:sp>
        <p:nvSpPr>
          <p:cNvPr id="10" name="Text 8"/>
          <p:cNvSpPr/>
          <p:nvPr/>
        </p:nvSpPr>
        <p:spPr>
          <a:xfrm>
            <a:off x="7760137" y="4320659"/>
            <a:ext cx="5830610" cy="1724025"/>
          </a:xfrm>
          <a:prstGeom prst="rect">
            <a:avLst/>
          </a:prstGeom>
          <a:noFill/>
          <a:ln/>
        </p:spPr>
        <p:txBody>
          <a:bodyPr wrap="square" lIns="0" tIns="0" rIns="0" bIns="0" rtlCol="0" anchor="t"/>
          <a:lstStyle/>
          <a:p>
            <a:pPr marL="0" indent="0" algn="l">
              <a:lnSpc>
                <a:spcPts val="2700"/>
              </a:lnSpc>
              <a:buNone/>
            </a:pPr>
            <a:r>
              <a:rPr lang="en-US" sz="1650" dirty="0">
                <a:solidFill>
                  <a:srgbClr val="FFFFFF"/>
                </a:solidFill>
                <a:latin typeface="Inter" pitchFamily="34" charset="0"/>
                <a:ea typeface="Inter" pitchFamily="34" charset="-122"/>
                <a:cs typeface="Inter" pitchFamily="34" charset="-120"/>
              </a:rPr>
              <a:t>Customers are responsible for security within their cloud environment, including data, operating systems, network configurations (e.g., security groups), applications, and IAM. GDPR compliance primarily falls under this customer responsibility.</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22828" y="567928"/>
            <a:ext cx="13184743" cy="7248168"/>
          </a:xfrm>
          <a:prstGeom prst="rect">
            <a:avLst/>
          </a:prstGeom>
        </p:spPr>
      </p:pic>
      <p:sp>
        <p:nvSpPr>
          <p:cNvPr id="3" name="Text 0"/>
          <p:cNvSpPr/>
          <p:nvPr/>
        </p:nvSpPr>
        <p:spPr>
          <a:xfrm>
            <a:off x="722828" y="8048387"/>
            <a:ext cx="13184743" cy="330517"/>
          </a:xfrm>
          <a:prstGeom prst="rect">
            <a:avLst/>
          </a:prstGeom>
          <a:noFill/>
          <a:ln/>
        </p:spPr>
        <p:txBody>
          <a:bodyPr wrap="none" lIns="0" tIns="0" rIns="0" bIns="0" rtlCol="0" anchor="t"/>
          <a:lstStyle/>
          <a:p>
            <a:pPr marL="0" indent="0" algn="l">
              <a:lnSpc>
                <a:spcPts val="2600"/>
              </a:lnSpc>
              <a:buNone/>
            </a:pP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82629"/>
            <a:ext cx="11074479" cy="460772"/>
          </a:xfrm>
          <a:prstGeom prst="rect">
            <a:avLst/>
          </a:prstGeom>
          <a:noFill/>
          <a:ln/>
        </p:spPr>
        <p:txBody>
          <a:bodyPr wrap="none" lIns="0" tIns="0" rIns="0" bIns="0" rtlCol="0" anchor="t"/>
          <a:lstStyle/>
          <a:p>
            <a:pPr marL="0" indent="0" algn="l">
              <a:lnSpc>
                <a:spcPts val="3600"/>
              </a:lnSpc>
              <a:buNone/>
            </a:pPr>
            <a:r>
              <a:rPr lang="en-US" sz="2900" b="1" dirty="0">
                <a:solidFill>
                  <a:srgbClr val="FFFFFF"/>
                </a:solidFill>
                <a:latin typeface="Inter Bold" pitchFamily="34" charset="0"/>
                <a:ea typeface="Inter Bold" pitchFamily="34" charset="-122"/>
                <a:cs typeface="Inter Bold" pitchFamily="34" charset="-120"/>
              </a:rPr>
              <a:t>Identity and Access Management (IAM) for GDPR Compliance</a:t>
            </a:r>
            <a:endParaRPr lang="en-US" sz="2900" dirty="0"/>
          </a:p>
        </p:txBody>
      </p:sp>
      <p:pic>
        <p:nvPicPr>
          <p:cNvPr id="3" name="Image 0" descr="preencoded.png"/>
          <p:cNvPicPr>
            <a:picLocks noChangeAspect="1"/>
          </p:cNvPicPr>
          <p:nvPr/>
        </p:nvPicPr>
        <p:blipFill>
          <a:blip r:embed="rId3"/>
          <a:stretch>
            <a:fillRect/>
          </a:stretch>
        </p:blipFill>
        <p:spPr>
          <a:xfrm>
            <a:off x="793790" y="2830354"/>
            <a:ext cx="3250763" cy="3250763"/>
          </a:xfrm>
          <a:prstGeom prst="rect">
            <a:avLst/>
          </a:prstGeom>
        </p:spPr>
      </p:pic>
      <p:sp>
        <p:nvSpPr>
          <p:cNvPr id="4" name="Text 1"/>
          <p:cNvSpPr/>
          <p:nvPr/>
        </p:nvSpPr>
        <p:spPr>
          <a:xfrm>
            <a:off x="6162318" y="2797135"/>
            <a:ext cx="7681793" cy="471488"/>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AWS Identity and Access Management (IAM) is fundamental for GDPR's "Integrity and Confidentiality" and "Least Privilege" principles, securely controlling authentication and authorization to AWS resources.</a:t>
            </a:r>
            <a:endParaRPr lang="en-US" sz="1150" dirty="0"/>
          </a:p>
        </p:txBody>
      </p:sp>
      <p:sp>
        <p:nvSpPr>
          <p:cNvPr id="5" name="Text 2"/>
          <p:cNvSpPr/>
          <p:nvPr/>
        </p:nvSpPr>
        <p:spPr>
          <a:xfrm>
            <a:off x="6162318" y="3401258"/>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Multi-Factor Authentication (MFA):</a:t>
            </a:r>
            <a:r>
              <a:rPr lang="en-US" sz="1150" dirty="0">
                <a:solidFill>
                  <a:srgbClr val="FFFFFF"/>
                </a:solidFill>
                <a:latin typeface="Inter" pitchFamily="34" charset="0"/>
                <a:ea typeface="Inter" pitchFamily="34" charset="-122"/>
                <a:cs typeface="Inter" pitchFamily="34" charset="-120"/>
              </a:rPr>
              <a:t> Enhances security by requiring multiple authentication methods, reducing unauthorized access risk.</a:t>
            </a:r>
            <a:endParaRPr lang="en-US" sz="1150" dirty="0"/>
          </a:p>
        </p:txBody>
      </p:sp>
      <p:sp>
        <p:nvSpPr>
          <p:cNvPr id="6" name="Text 3"/>
          <p:cNvSpPr/>
          <p:nvPr/>
        </p:nvSpPr>
        <p:spPr>
          <a:xfrm>
            <a:off x="6162318" y="3924300"/>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Role-Based Access Control (RBAC):</a:t>
            </a:r>
            <a:r>
              <a:rPr lang="en-US" sz="1150" dirty="0">
                <a:solidFill>
                  <a:srgbClr val="FFFFFF"/>
                </a:solidFill>
                <a:latin typeface="Inter" pitchFamily="34" charset="0"/>
                <a:ea typeface="Inter" pitchFamily="34" charset="-122"/>
                <a:cs typeface="Inter" pitchFamily="34" charset="-120"/>
              </a:rPr>
              <a:t> Assigns permissions based on job functions, ensuring users access only necessary resources and minimizing data exposure.</a:t>
            </a:r>
            <a:endParaRPr lang="en-US" sz="1150" dirty="0"/>
          </a:p>
        </p:txBody>
      </p:sp>
      <p:sp>
        <p:nvSpPr>
          <p:cNvPr id="7" name="Text 4"/>
          <p:cNvSpPr/>
          <p:nvPr/>
        </p:nvSpPr>
        <p:spPr>
          <a:xfrm>
            <a:off x="6162318" y="4447342"/>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Fine-grained Permissions:</a:t>
            </a:r>
            <a:r>
              <a:rPr lang="en-US" sz="1150" dirty="0">
                <a:solidFill>
                  <a:srgbClr val="FFFFFF"/>
                </a:solidFill>
                <a:latin typeface="Inter" pitchFamily="34" charset="0"/>
                <a:ea typeface="Inter" pitchFamily="34" charset="-122"/>
                <a:cs typeface="Inter" pitchFamily="34" charset="-120"/>
              </a:rPr>
              <a:t> IAM policies enable precise control over resource access, vital for data minimization and processing limitations.</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82629"/>
            <a:ext cx="10586085" cy="460772"/>
          </a:xfrm>
          <a:prstGeom prst="rect">
            <a:avLst/>
          </a:prstGeom>
          <a:noFill/>
          <a:ln/>
        </p:spPr>
        <p:txBody>
          <a:bodyPr wrap="none" lIns="0" tIns="0" rIns="0" bIns="0" rtlCol="0" anchor="t"/>
          <a:lstStyle/>
          <a:p>
            <a:pPr marL="0" indent="0" algn="l">
              <a:lnSpc>
                <a:spcPts val="3600"/>
              </a:lnSpc>
              <a:buNone/>
            </a:pPr>
            <a:r>
              <a:rPr lang="en-US" sz="2900" b="1" dirty="0">
                <a:solidFill>
                  <a:srgbClr val="FFFFFF"/>
                </a:solidFill>
                <a:latin typeface="Inter Bold" pitchFamily="34" charset="0"/>
                <a:ea typeface="Inter Bold" pitchFamily="34" charset="-122"/>
                <a:cs typeface="Inter Bold" pitchFamily="34" charset="-120"/>
              </a:rPr>
              <a:t>Network Security: Safeguarding Data with Security Groups</a:t>
            </a:r>
            <a:endParaRPr lang="en-US" sz="2900" dirty="0"/>
          </a:p>
        </p:txBody>
      </p:sp>
      <p:sp>
        <p:nvSpPr>
          <p:cNvPr id="3" name="Text 1"/>
          <p:cNvSpPr/>
          <p:nvPr/>
        </p:nvSpPr>
        <p:spPr>
          <a:xfrm>
            <a:off x="793790" y="2797135"/>
            <a:ext cx="7681793" cy="707231"/>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AWS Security Groups function as virtual stateful firewalls, managing inbound and outbound traffic for network interfaces, instances, and subnets. They are essential for GDPR compliance, providing technical safeguards to restrict unauthorized access to personal data.</a:t>
            </a:r>
            <a:endParaRPr lang="en-US" sz="1150" dirty="0"/>
          </a:p>
        </p:txBody>
      </p:sp>
      <p:sp>
        <p:nvSpPr>
          <p:cNvPr id="4" name="Text 2"/>
          <p:cNvSpPr/>
          <p:nvPr/>
        </p:nvSpPr>
        <p:spPr>
          <a:xfrm>
            <a:off x="793790" y="3637002"/>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Traffic Filtering:</a:t>
            </a:r>
            <a:r>
              <a:rPr lang="en-US" sz="1150" dirty="0">
                <a:solidFill>
                  <a:srgbClr val="FFFFFF"/>
                </a:solidFill>
                <a:latin typeface="Inter" pitchFamily="34" charset="0"/>
                <a:ea typeface="Inter" pitchFamily="34" charset="-122"/>
                <a:cs typeface="Inter" pitchFamily="34" charset="-120"/>
              </a:rPr>
              <a:t> Specify permitted protocols, ports, and IP ranges for instance access, preventing unauthorized connections.</a:t>
            </a:r>
            <a:endParaRPr lang="en-US" sz="1150" dirty="0"/>
          </a:p>
        </p:txBody>
      </p:sp>
      <p:sp>
        <p:nvSpPr>
          <p:cNvPr id="5" name="Text 3"/>
          <p:cNvSpPr/>
          <p:nvPr/>
        </p:nvSpPr>
        <p:spPr>
          <a:xfrm>
            <a:off x="793790" y="4160044"/>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Stateful Inspection:</a:t>
            </a:r>
            <a:r>
              <a:rPr lang="en-US" sz="1150" dirty="0">
                <a:solidFill>
                  <a:srgbClr val="FFFFFF"/>
                </a:solidFill>
                <a:latin typeface="Inter" pitchFamily="34" charset="0"/>
                <a:ea typeface="Inter" pitchFamily="34" charset="-122"/>
                <a:cs typeface="Inter" pitchFamily="34" charset="-120"/>
              </a:rPr>
              <a:t> Automatically permit return traffic for established connections, streamlining firewall management without compromising security.</a:t>
            </a:r>
            <a:endParaRPr lang="en-US" sz="1150" dirty="0"/>
          </a:p>
        </p:txBody>
      </p:sp>
      <p:sp>
        <p:nvSpPr>
          <p:cNvPr id="6" name="Text 4"/>
          <p:cNvSpPr/>
          <p:nvPr/>
        </p:nvSpPr>
        <p:spPr>
          <a:xfrm>
            <a:off x="793790" y="4683085"/>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Isolation:</a:t>
            </a:r>
            <a:r>
              <a:rPr lang="en-US" sz="1150" dirty="0">
                <a:solidFill>
                  <a:srgbClr val="FFFFFF"/>
                </a:solidFill>
                <a:latin typeface="Inter" pitchFamily="34" charset="0"/>
                <a:ea typeface="Inter" pitchFamily="34" charset="-122"/>
                <a:cs typeface="Inter" pitchFamily="34" charset="-120"/>
              </a:rPr>
              <a:t> Segment networks and control traffic flow to isolate systems processing personal data, thereby reducing the attack surface.</a:t>
            </a:r>
            <a:endParaRPr lang="en-US" sz="1150" dirty="0"/>
          </a:p>
        </p:txBody>
      </p:sp>
      <p:pic>
        <p:nvPicPr>
          <p:cNvPr id="7" name="Image 0" descr="preencoded.png"/>
          <p:cNvPicPr>
            <a:picLocks noChangeAspect="1"/>
          </p:cNvPicPr>
          <p:nvPr/>
        </p:nvPicPr>
        <p:blipFill>
          <a:blip r:embed="rId3"/>
          <a:stretch>
            <a:fillRect/>
          </a:stretch>
        </p:blipFill>
        <p:spPr>
          <a:xfrm>
            <a:off x="8842772" y="2830354"/>
            <a:ext cx="3250763" cy="32507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5930" y="609600"/>
            <a:ext cx="7822049" cy="450294"/>
          </a:xfrm>
          <a:prstGeom prst="rect">
            <a:avLst/>
          </a:prstGeom>
          <a:noFill/>
          <a:ln/>
        </p:spPr>
        <p:txBody>
          <a:bodyPr wrap="none" lIns="0" tIns="0" rIns="0" bIns="0" rtlCol="0" anchor="t"/>
          <a:lstStyle/>
          <a:p>
            <a:pPr marL="0" indent="0" algn="l">
              <a:lnSpc>
                <a:spcPts val="3500"/>
              </a:lnSpc>
              <a:buNone/>
            </a:pPr>
            <a:r>
              <a:rPr lang="en-US" sz="2800" b="1" dirty="0">
                <a:solidFill>
                  <a:srgbClr val="FFFFFF"/>
                </a:solidFill>
                <a:latin typeface="Inter Bold" pitchFamily="34" charset="0"/>
                <a:ea typeface="Inter Bold" pitchFamily="34" charset="-122"/>
                <a:cs typeface="Inter Bold" pitchFamily="34" charset="-120"/>
              </a:rPr>
              <a:t>Data Privacy vs. Data Protection in the Cloud</a:t>
            </a:r>
            <a:endParaRPr lang="en-US" sz="2800" dirty="0"/>
          </a:p>
        </p:txBody>
      </p:sp>
      <p:sp>
        <p:nvSpPr>
          <p:cNvPr id="3" name="Shape 1"/>
          <p:cNvSpPr/>
          <p:nvPr/>
        </p:nvSpPr>
        <p:spPr>
          <a:xfrm>
            <a:off x="775930" y="1348026"/>
            <a:ext cx="6467237" cy="432197"/>
          </a:xfrm>
          <a:prstGeom prst="roundRect">
            <a:avLst>
              <a:gd name="adj" fmla="val 480123"/>
            </a:avLst>
          </a:prstGeom>
          <a:solidFill>
            <a:srgbClr val="803D00"/>
          </a:solidFill>
          <a:ln w="7620">
            <a:solidFill>
              <a:srgbClr val="995619"/>
            </a:solidFill>
            <a:prstDash val="solid"/>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1440" y="1456015"/>
            <a:ext cx="216098" cy="216098"/>
          </a:xfrm>
          <a:prstGeom prst="rect">
            <a:avLst/>
          </a:prstGeom>
        </p:spPr>
      </p:pic>
      <p:sp>
        <p:nvSpPr>
          <p:cNvPr id="5" name="Text 2"/>
          <p:cNvSpPr/>
          <p:nvPr/>
        </p:nvSpPr>
        <p:spPr>
          <a:xfrm>
            <a:off x="919996" y="1924288"/>
            <a:ext cx="1801178" cy="225147"/>
          </a:xfrm>
          <a:prstGeom prst="rect">
            <a:avLst/>
          </a:prstGeom>
          <a:noFill/>
          <a:ln/>
        </p:spPr>
        <p:txBody>
          <a:bodyPr wrap="none" lIns="0" tIns="0" rIns="0" bIns="0" rtlCol="0" anchor="t"/>
          <a:lstStyle/>
          <a:p>
            <a:pPr marL="0" indent="0" algn="l">
              <a:lnSpc>
                <a:spcPts val="1750"/>
              </a:lnSpc>
              <a:buNone/>
            </a:pPr>
            <a:r>
              <a:rPr lang="en-US" sz="1400" b="1" dirty="0">
                <a:solidFill>
                  <a:srgbClr val="FFFFFF"/>
                </a:solidFill>
                <a:latin typeface="Inter Bold" pitchFamily="34" charset="0"/>
                <a:ea typeface="Inter Bold" pitchFamily="34" charset="-122"/>
                <a:cs typeface="Inter Bold" pitchFamily="34" charset="-120"/>
              </a:rPr>
              <a:t>Data Privacy</a:t>
            </a:r>
            <a:endParaRPr lang="en-US" sz="1400" dirty="0"/>
          </a:p>
        </p:txBody>
      </p:sp>
      <p:sp>
        <p:nvSpPr>
          <p:cNvPr id="6" name="Text 3"/>
          <p:cNvSpPr/>
          <p:nvPr/>
        </p:nvSpPr>
        <p:spPr>
          <a:xfrm>
            <a:off x="919996" y="2235875"/>
            <a:ext cx="6179106" cy="691515"/>
          </a:xfrm>
          <a:prstGeom prst="rect">
            <a:avLst/>
          </a:prstGeom>
          <a:noFill/>
          <a:ln/>
        </p:spPr>
        <p:txBody>
          <a:bodyPr wrap="square" lIns="0" tIns="0" rIns="0" bIns="0" rtlCol="0" anchor="t"/>
          <a:lstStyle/>
          <a:p>
            <a:pPr marL="0" indent="0" algn="l">
              <a:lnSpc>
                <a:spcPts val="1800"/>
              </a:lnSpc>
              <a:buNone/>
            </a:pPr>
            <a:r>
              <a:rPr lang="en-US" sz="1100" dirty="0">
                <a:solidFill>
                  <a:srgbClr val="FFFFFF"/>
                </a:solidFill>
                <a:latin typeface="Inter" pitchFamily="34" charset="0"/>
                <a:ea typeface="Inter" pitchFamily="34" charset="-122"/>
                <a:cs typeface="Inter" pitchFamily="34" charset="-120"/>
              </a:rPr>
              <a:t>Concerns the appropriate use and handling of personal data, covering individual rights and policies for its collection, storage, and sharing. GDPR largely focuses on ensuring transparency and consent.</a:t>
            </a:r>
            <a:endParaRPr lang="en-US" sz="1100" dirty="0"/>
          </a:p>
        </p:txBody>
      </p:sp>
      <p:sp>
        <p:nvSpPr>
          <p:cNvPr id="7" name="Shape 4"/>
          <p:cNvSpPr/>
          <p:nvPr/>
        </p:nvSpPr>
        <p:spPr>
          <a:xfrm>
            <a:off x="7387233" y="1348026"/>
            <a:ext cx="6467237" cy="432197"/>
          </a:xfrm>
          <a:prstGeom prst="roundRect">
            <a:avLst>
              <a:gd name="adj" fmla="val 480123"/>
            </a:avLst>
          </a:prstGeom>
          <a:solidFill>
            <a:srgbClr val="803D00"/>
          </a:solidFill>
          <a:ln w="7620">
            <a:solidFill>
              <a:srgbClr val="995619"/>
            </a:solidFill>
            <a:prstDash val="solid"/>
          </a:ln>
        </p:spPr>
      </p:sp>
      <p:pic>
        <p:nvPicPr>
          <p:cNvPr id="8"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2743" y="1456015"/>
            <a:ext cx="216098" cy="216098"/>
          </a:xfrm>
          <a:prstGeom prst="rect">
            <a:avLst/>
          </a:prstGeom>
        </p:spPr>
      </p:pic>
      <p:sp>
        <p:nvSpPr>
          <p:cNvPr id="9" name="Text 5"/>
          <p:cNvSpPr/>
          <p:nvPr/>
        </p:nvSpPr>
        <p:spPr>
          <a:xfrm>
            <a:off x="7531298" y="1924288"/>
            <a:ext cx="1801178" cy="225147"/>
          </a:xfrm>
          <a:prstGeom prst="rect">
            <a:avLst/>
          </a:prstGeom>
          <a:noFill/>
          <a:ln/>
        </p:spPr>
        <p:txBody>
          <a:bodyPr wrap="none" lIns="0" tIns="0" rIns="0" bIns="0" rtlCol="0" anchor="t"/>
          <a:lstStyle/>
          <a:p>
            <a:pPr marL="0" indent="0" algn="l">
              <a:lnSpc>
                <a:spcPts val="1750"/>
              </a:lnSpc>
              <a:buNone/>
            </a:pPr>
            <a:r>
              <a:rPr lang="en-US" sz="1400" b="1" dirty="0">
                <a:solidFill>
                  <a:srgbClr val="FFFFFF"/>
                </a:solidFill>
                <a:latin typeface="Inter Bold" pitchFamily="34" charset="0"/>
                <a:ea typeface="Inter Bold" pitchFamily="34" charset="-122"/>
                <a:cs typeface="Inter Bold" pitchFamily="34" charset="-120"/>
              </a:rPr>
              <a:t>Data Protection</a:t>
            </a:r>
            <a:endParaRPr lang="en-US" sz="1400" dirty="0"/>
          </a:p>
        </p:txBody>
      </p:sp>
      <p:sp>
        <p:nvSpPr>
          <p:cNvPr id="10" name="Text 6"/>
          <p:cNvSpPr/>
          <p:nvPr/>
        </p:nvSpPr>
        <p:spPr>
          <a:xfrm>
            <a:off x="7531298" y="2235875"/>
            <a:ext cx="6179106" cy="691515"/>
          </a:xfrm>
          <a:prstGeom prst="rect">
            <a:avLst/>
          </a:prstGeom>
          <a:noFill/>
          <a:ln/>
        </p:spPr>
        <p:txBody>
          <a:bodyPr wrap="square" lIns="0" tIns="0" rIns="0" bIns="0" rtlCol="0" anchor="t"/>
          <a:lstStyle/>
          <a:p>
            <a:pPr marL="0" indent="0" algn="l">
              <a:lnSpc>
                <a:spcPts val="1800"/>
              </a:lnSpc>
              <a:buNone/>
            </a:pPr>
            <a:r>
              <a:rPr lang="en-US" sz="1100" dirty="0">
                <a:solidFill>
                  <a:srgbClr val="FFFFFF"/>
                </a:solidFill>
                <a:latin typeface="Inter" pitchFamily="34" charset="0"/>
                <a:ea typeface="Inter" pitchFamily="34" charset="-122"/>
                <a:cs typeface="Inter" pitchFamily="34" charset="-120"/>
              </a:rPr>
              <a:t>Involves security measures to safeguard data from unauthorized access, corruption, or loss. In cloud environments, this includes implementing technical controls like encryption, directly supporting data privacy.</a:t>
            </a:r>
            <a:endParaRPr lang="en-US" sz="1100" dirty="0"/>
          </a:p>
        </p:txBody>
      </p:sp>
      <p:sp>
        <p:nvSpPr>
          <p:cNvPr id="11" name="Text 7"/>
          <p:cNvSpPr/>
          <p:nvPr/>
        </p:nvSpPr>
        <p:spPr>
          <a:xfrm>
            <a:off x="775930" y="3233499"/>
            <a:ext cx="13078539" cy="230505"/>
          </a:xfrm>
          <a:prstGeom prst="rect">
            <a:avLst/>
          </a:prstGeom>
          <a:noFill/>
          <a:ln/>
        </p:spPr>
        <p:txBody>
          <a:bodyPr wrap="none" lIns="0" tIns="0" rIns="0" bIns="0" rtlCol="0" anchor="t"/>
          <a:lstStyle/>
          <a:p>
            <a:pPr marL="0" indent="0" algn="l">
              <a:lnSpc>
                <a:spcPts val="1800"/>
              </a:lnSpc>
              <a:buNone/>
            </a:pPr>
            <a:r>
              <a:rPr lang="en-US" sz="1100" b="1" dirty="0">
                <a:solidFill>
                  <a:srgbClr val="FFFFFF"/>
                </a:solidFill>
                <a:latin typeface="Inter" pitchFamily="34" charset="0"/>
                <a:ea typeface="Inter" pitchFamily="34" charset="-122"/>
                <a:cs typeface="Inter" pitchFamily="34" charset="-120"/>
              </a:rPr>
              <a:t>Key AWS Services for Data Protection:</a:t>
            </a:r>
            <a:endParaRPr lang="en-US" sz="1100" dirty="0"/>
          </a:p>
        </p:txBody>
      </p:sp>
      <p:pic>
        <p:nvPicPr>
          <p:cNvPr id="12" name="Image 2" descr="preencoded.png"/>
          <p:cNvPicPr>
            <a:picLocks noChangeAspect="1"/>
          </p:cNvPicPr>
          <p:nvPr/>
        </p:nvPicPr>
        <p:blipFill>
          <a:blip r:embed="rId5"/>
          <a:stretch>
            <a:fillRect/>
          </a:stretch>
        </p:blipFill>
        <p:spPr>
          <a:xfrm>
            <a:off x="2425660" y="3788093"/>
            <a:ext cx="3064073" cy="3064073"/>
          </a:xfrm>
          <a:prstGeom prst="rect">
            <a:avLst/>
          </a:prstGeom>
        </p:spPr>
      </p:pic>
      <p:sp>
        <p:nvSpPr>
          <p:cNvPr id="13" name="Text 8"/>
          <p:cNvSpPr/>
          <p:nvPr/>
        </p:nvSpPr>
        <p:spPr>
          <a:xfrm>
            <a:off x="775930" y="7014210"/>
            <a:ext cx="6363533" cy="461010"/>
          </a:xfrm>
          <a:prstGeom prst="rect">
            <a:avLst/>
          </a:prstGeom>
          <a:noFill/>
          <a:ln/>
        </p:spPr>
        <p:txBody>
          <a:bodyPr wrap="square" lIns="0" tIns="0" rIns="0" bIns="0" rtlCol="0" anchor="t"/>
          <a:lstStyle/>
          <a:p>
            <a:pPr marL="0" indent="0" algn="l">
              <a:lnSpc>
                <a:spcPts val="1800"/>
              </a:lnSpc>
              <a:buNone/>
            </a:pPr>
            <a:r>
              <a:rPr lang="en-US" sz="1100" b="1" dirty="0">
                <a:solidFill>
                  <a:srgbClr val="FFFFFF"/>
                </a:solidFill>
                <a:latin typeface="Inter" pitchFamily="34" charset="0"/>
                <a:ea typeface="Inter" pitchFamily="34" charset="-122"/>
                <a:cs typeface="Inter" pitchFamily="34" charset="-120"/>
              </a:rPr>
              <a:t>AWS Key Management Service (KMS):</a:t>
            </a:r>
            <a:r>
              <a:rPr lang="en-US" sz="1100" dirty="0">
                <a:solidFill>
                  <a:srgbClr val="FFFFFF"/>
                </a:solidFill>
                <a:latin typeface="Inter" pitchFamily="34" charset="0"/>
                <a:ea typeface="Inter" pitchFamily="34" charset="-122"/>
                <a:cs typeface="Inter" pitchFamily="34" charset="-120"/>
              </a:rPr>
              <a:t> Manages cryptographic keys, enabling data encryption at rest across various AWS services (e.g., Amazon S3, EBS).</a:t>
            </a:r>
            <a:endParaRPr lang="en-US" sz="1100" dirty="0"/>
          </a:p>
        </p:txBody>
      </p:sp>
      <p:pic>
        <p:nvPicPr>
          <p:cNvPr id="14" name="Image 3" descr="preencoded.png"/>
          <p:cNvPicPr>
            <a:picLocks noChangeAspect="1"/>
          </p:cNvPicPr>
          <p:nvPr/>
        </p:nvPicPr>
        <p:blipFill>
          <a:blip r:embed="rId6"/>
          <a:stretch>
            <a:fillRect/>
          </a:stretch>
        </p:blipFill>
        <p:spPr>
          <a:xfrm>
            <a:off x="9140785" y="3788093"/>
            <a:ext cx="3079075" cy="3079075"/>
          </a:xfrm>
          <a:prstGeom prst="rect">
            <a:avLst/>
          </a:prstGeom>
        </p:spPr>
      </p:pic>
      <p:sp>
        <p:nvSpPr>
          <p:cNvPr id="15" name="Text 9"/>
          <p:cNvSpPr/>
          <p:nvPr/>
        </p:nvSpPr>
        <p:spPr>
          <a:xfrm>
            <a:off x="7498556" y="7029212"/>
            <a:ext cx="6363533" cy="461010"/>
          </a:xfrm>
          <a:prstGeom prst="rect">
            <a:avLst/>
          </a:prstGeom>
          <a:noFill/>
          <a:ln/>
        </p:spPr>
        <p:txBody>
          <a:bodyPr wrap="square" lIns="0" tIns="0" rIns="0" bIns="0" rtlCol="0" anchor="t"/>
          <a:lstStyle/>
          <a:p>
            <a:pPr marL="0" indent="0" algn="l">
              <a:lnSpc>
                <a:spcPts val="1800"/>
              </a:lnSpc>
              <a:buNone/>
            </a:pPr>
            <a:r>
              <a:rPr lang="en-US" sz="1100" b="1" dirty="0">
                <a:solidFill>
                  <a:srgbClr val="FFFFFF"/>
                </a:solidFill>
                <a:latin typeface="Inter" pitchFamily="34" charset="0"/>
                <a:ea typeface="Inter" pitchFamily="34" charset="-122"/>
                <a:cs typeface="Inter" pitchFamily="34" charset="-120"/>
              </a:rPr>
              <a:t>TLS (Transport Layer Security):</a:t>
            </a:r>
            <a:r>
              <a:rPr lang="en-US" sz="1100" dirty="0">
                <a:solidFill>
                  <a:srgbClr val="FFFFFF"/>
                </a:solidFill>
                <a:latin typeface="Inter" pitchFamily="34" charset="0"/>
                <a:ea typeface="Inter" pitchFamily="34" charset="-122"/>
                <a:cs typeface="Inter" pitchFamily="34" charset="-120"/>
              </a:rPr>
              <a:t> Ensures data encryption in transit, protecting it between client applications and AWS services.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982629"/>
            <a:ext cx="11115794" cy="460772"/>
          </a:xfrm>
          <a:prstGeom prst="rect">
            <a:avLst/>
          </a:prstGeom>
          <a:noFill/>
          <a:ln/>
        </p:spPr>
        <p:txBody>
          <a:bodyPr wrap="none" lIns="0" tIns="0" rIns="0" bIns="0" rtlCol="0" anchor="t"/>
          <a:lstStyle/>
          <a:p>
            <a:pPr marL="0" indent="0" algn="l">
              <a:lnSpc>
                <a:spcPts val="3600"/>
              </a:lnSpc>
              <a:buNone/>
            </a:pPr>
            <a:r>
              <a:rPr lang="en-US" sz="2900" b="1" dirty="0">
                <a:solidFill>
                  <a:srgbClr val="FFFFFF"/>
                </a:solidFill>
                <a:latin typeface="Inter Bold" pitchFamily="34" charset="0"/>
                <a:ea typeface="Inter Bold" pitchFamily="34" charset="-122"/>
                <a:cs typeface="Inter Bold" pitchFamily="34" charset="-120"/>
              </a:rPr>
              <a:t>Data Residency &amp; Sovereignty: Regions and Availability Zones</a:t>
            </a:r>
            <a:endParaRPr lang="en-US" sz="2900" dirty="0"/>
          </a:p>
        </p:txBody>
      </p:sp>
      <p:pic>
        <p:nvPicPr>
          <p:cNvPr id="3" name="Image 0" descr="preencoded.png"/>
          <p:cNvPicPr>
            <a:picLocks noChangeAspect="1"/>
          </p:cNvPicPr>
          <p:nvPr/>
        </p:nvPicPr>
        <p:blipFill>
          <a:blip r:embed="rId3"/>
          <a:stretch>
            <a:fillRect/>
          </a:stretch>
        </p:blipFill>
        <p:spPr>
          <a:xfrm>
            <a:off x="793790" y="2830354"/>
            <a:ext cx="3250763" cy="3250763"/>
          </a:xfrm>
          <a:prstGeom prst="rect">
            <a:avLst/>
          </a:prstGeom>
        </p:spPr>
      </p:pic>
      <p:sp>
        <p:nvSpPr>
          <p:cNvPr id="4" name="Text 1"/>
          <p:cNvSpPr/>
          <p:nvPr/>
        </p:nvSpPr>
        <p:spPr>
          <a:xfrm>
            <a:off x="6162318" y="2797135"/>
            <a:ext cx="7681793" cy="471488"/>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GDPR mandates data residency and sovereignty, particularly for EU data subjects. AWS's global infrastructure, comprising Regions and Availability Zones, is critical for compliance.</a:t>
            </a:r>
            <a:endParaRPr lang="en-US" sz="1150" dirty="0"/>
          </a:p>
        </p:txBody>
      </p:sp>
      <p:sp>
        <p:nvSpPr>
          <p:cNvPr id="5" name="Text 2"/>
          <p:cNvSpPr/>
          <p:nvPr/>
        </p:nvSpPr>
        <p:spPr>
          <a:xfrm>
            <a:off x="6162318" y="3401258"/>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AWS Regions:</a:t>
            </a:r>
            <a:r>
              <a:rPr lang="en-US" sz="1150" dirty="0">
                <a:solidFill>
                  <a:srgbClr val="FFFFFF"/>
                </a:solidFill>
                <a:latin typeface="Inter" pitchFamily="34" charset="0"/>
                <a:ea typeface="Inter" pitchFamily="34" charset="-122"/>
                <a:cs typeface="Inter" pitchFamily="34" charset="-120"/>
              </a:rPr>
              <a:t> Geographical areas with clustered data centers. Selecting an EU Region (e.g., Ireland, Frankfurt) ensures personal data remains within EU jurisdiction, fulfilling residency obligations.</a:t>
            </a:r>
            <a:endParaRPr lang="en-US" sz="1150" dirty="0"/>
          </a:p>
        </p:txBody>
      </p:sp>
      <p:sp>
        <p:nvSpPr>
          <p:cNvPr id="6" name="Text 3"/>
          <p:cNvSpPr/>
          <p:nvPr/>
        </p:nvSpPr>
        <p:spPr>
          <a:xfrm>
            <a:off x="6162318" y="3924300"/>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Availability Zones:</a:t>
            </a:r>
            <a:r>
              <a:rPr lang="en-US" sz="1150" dirty="0">
                <a:solidFill>
                  <a:srgbClr val="FFFFFF"/>
                </a:solidFill>
                <a:latin typeface="Inter" pitchFamily="34" charset="0"/>
                <a:ea typeface="Inter" pitchFamily="34" charset="-122"/>
                <a:cs typeface="Inter" pitchFamily="34" charset="-120"/>
              </a:rPr>
              <a:t> Isolated locations within a Region, providing high availability and fault tolerance. They do not impact data residency; data remains within its chosen Region.</a:t>
            </a:r>
            <a:endParaRPr lang="en-US" sz="1150" dirty="0"/>
          </a:p>
        </p:txBody>
      </p:sp>
      <p:sp>
        <p:nvSpPr>
          <p:cNvPr id="7" name="Text 4"/>
          <p:cNvSpPr/>
          <p:nvPr/>
        </p:nvSpPr>
        <p:spPr>
          <a:xfrm>
            <a:off x="6162318" y="4447342"/>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Compliance:</a:t>
            </a:r>
            <a:r>
              <a:rPr lang="en-US" sz="1150" dirty="0">
                <a:solidFill>
                  <a:srgbClr val="FFFFFF"/>
                </a:solidFill>
                <a:latin typeface="Inter" pitchFamily="34" charset="0"/>
                <a:ea typeface="Inter" pitchFamily="34" charset="-122"/>
                <a:cs typeface="Inter" pitchFamily="34" charset="-120"/>
              </a:rPr>
              <a:t> Proper Region selection is a primary technical control for GDPR compliance, preventing unauthorized cross-border data transfers.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982629"/>
            <a:ext cx="10755630" cy="460772"/>
          </a:xfrm>
          <a:prstGeom prst="rect">
            <a:avLst/>
          </a:prstGeom>
          <a:noFill/>
          <a:ln/>
        </p:spPr>
        <p:txBody>
          <a:bodyPr wrap="none" lIns="0" tIns="0" rIns="0" bIns="0" rtlCol="0" anchor="t"/>
          <a:lstStyle/>
          <a:p>
            <a:pPr marL="0" indent="0" algn="l">
              <a:lnSpc>
                <a:spcPts val="3600"/>
              </a:lnSpc>
              <a:buNone/>
            </a:pPr>
            <a:r>
              <a:rPr lang="en-US" sz="2900" b="1" dirty="0">
                <a:solidFill>
                  <a:srgbClr val="FFFFFF"/>
                </a:solidFill>
                <a:latin typeface="Inter Bold" pitchFamily="34" charset="0"/>
                <a:ea typeface="Inter Bold" pitchFamily="34" charset="-122"/>
                <a:cs typeface="Inter Bold" pitchFamily="34" charset="-120"/>
              </a:rPr>
              <a:t>Compliance &amp; Regulations: Demonstrating GDPR Adherence</a:t>
            </a:r>
            <a:endParaRPr lang="en-US" sz="2900" dirty="0"/>
          </a:p>
        </p:txBody>
      </p:sp>
      <p:sp>
        <p:nvSpPr>
          <p:cNvPr id="3" name="Text 1"/>
          <p:cNvSpPr/>
          <p:nvPr/>
        </p:nvSpPr>
        <p:spPr>
          <a:xfrm>
            <a:off x="793790" y="2797135"/>
            <a:ext cx="7681793" cy="471488"/>
          </a:xfrm>
          <a:prstGeom prst="rect">
            <a:avLst/>
          </a:prstGeom>
          <a:noFill/>
          <a:ln/>
        </p:spPr>
        <p:txBody>
          <a:bodyPr wrap="square" lIns="0" tIns="0" rIns="0" bIns="0" rtlCol="0" anchor="t"/>
          <a:lstStyle/>
          <a:p>
            <a:pPr marL="0" indent="0" algn="l">
              <a:lnSpc>
                <a:spcPts val="1850"/>
              </a:lnSpc>
              <a:buNone/>
            </a:pPr>
            <a:r>
              <a:rPr lang="en-US" sz="1150" dirty="0">
                <a:solidFill>
                  <a:srgbClr val="FFFFFF"/>
                </a:solidFill>
                <a:latin typeface="Inter" pitchFamily="34" charset="0"/>
                <a:ea typeface="Inter" pitchFamily="34" charset="-122"/>
                <a:cs typeface="Inter" pitchFamily="34" charset="-120"/>
              </a:rPr>
              <a:t>Demonstrating GDPR compliance is essential. AWS offers various resources to assess and prove adherence to regulatory requirements, supporting audits and internal governance.</a:t>
            </a:r>
            <a:endParaRPr lang="en-US" sz="1150" dirty="0"/>
          </a:p>
        </p:txBody>
      </p:sp>
      <p:sp>
        <p:nvSpPr>
          <p:cNvPr id="4" name="Text 2"/>
          <p:cNvSpPr/>
          <p:nvPr/>
        </p:nvSpPr>
        <p:spPr>
          <a:xfrm>
            <a:off x="793790" y="3401258"/>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AWS Artifact:</a:t>
            </a:r>
            <a:r>
              <a:rPr lang="en-US" sz="1150" dirty="0">
                <a:solidFill>
                  <a:srgbClr val="FFFFFF"/>
                </a:solidFill>
                <a:latin typeface="Inter" pitchFamily="34" charset="0"/>
                <a:ea typeface="Inter" pitchFamily="34" charset="-122"/>
                <a:cs typeface="Inter" pitchFamily="34" charset="-120"/>
              </a:rPr>
              <a:t> Provides on-demand access to AWS security and compliance reports, including Service Organization Control (SOC) reports.</a:t>
            </a:r>
            <a:endParaRPr lang="en-US" sz="1150" dirty="0"/>
          </a:p>
        </p:txBody>
      </p:sp>
      <p:sp>
        <p:nvSpPr>
          <p:cNvPr id="5" name="Text 3"/>
          <p:cNvSpPr/>
          <p:nvPr/>
        </p:nvSpPr>
        <p:spPr>
          <a:xfrm>
            <a:off x="793790" y="3924300"/>
            <a:ext cx="7681793" cy="707231"/>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SOC Reports (SOC 1, 2, 3):</a:t>
            </a:r>
            <a:r>
              <a:rPr lang="en-US" sz="1150" dirty="0">
                <a:solidFill>
                  <a:srgbClr val="FFFFFF"/>
                </a:solidFill>
                <a:latin typeface="Inter" pitchFamily="34" charset="0"/>
                <a:ea typeface="Inter" pitchFamily="34" charset="-122"/>
                <a:cs typeface="Inter" pitchFamily="34" charset="-120"/>
              </a:rPr>
              <a:t> Independent third-party audit reports detailing AWS's compliance controls. SOC 2 reports specifically address security, availability, processing integrity, confidentiality, and privacy, directly supporting GDPR audit evidence.</a:t>
            </a:r>
            <a:endParaRPr lang="en-US" sz="1150" dirty="0"/>
          </a:p>
        </p:txBody>
      </p:sp>
      <p:sp>
        <p:nvSpPr>
          <p:cNvPr id="6" name="Text 4"/>
          <p:cNvSpPr/>
          <p:nvPr/>
        </p:nvSpPr>
        <p:spPr>
          <a:xfrm>
            <a:off x="793790" y="4683085"/>
            <a:ext cx="7681793" cy="47148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FFFFFF"/>
                </a:solidFill>
                <a:latin typeface="Inter" pitchFamily="34" charset="0"/>
                <a:ea typeface="Inter" pitchFamily="34" charset="-122"/>
                <a:cs typeface="Inter" pitchFamily="34" charset="-120"/>
              </a:rPr>
              <a:t>Compliance Certifications:</a:t>
            </a:r>
            <a:r>
              <a:rPr lang="en-US" sz="1150" dirty="0">
                <a:solidFill>
                  <a:srgbClr val="FFFFFF"/>
                </a:solidFill>
                <a:latin typeface="Inter" pitchFamily="34" charset="0"/>
                <a:ea typeface="Inter" pitchFamily="34" charset="-122"/>
                <a:cs typeface="Inter" pitchFamily="34" charset="-120"/>
              </a:rPr>
              <a:t> AWS maintains a broad range of international and industry-specific certifications, which customers can leverage for their own compliance initiatives.</a:t>
            </a:r>
            <a:endParaRPr lang="en-US" sz="1150" dirty="0"/>
          </a:p>
        </p:txBody>
      </p:sp>
      <p:pic>
        <p:nvPicPr>
          <p:cNvPr id="7" name="Image 0" descr="preencoded.png"/>
          <p:cNvPicPr>
            <a:picLocks noChangeAspect="1"/>
          </p:cNvPicPr>
          <p:nvPr/>
        </p:nvPicPr>
        <p:blipFill>
          <a:blip r:embed="rId3"/>
          <a:stretch>
            <a:fillRect/>
          </a:stretch>
        </p:blipFill>
        <p:spPr>
          <a:xfrm>
            <a:off x="8842772" y="2830354"/>
            <a:ext cx="3250763" cy="32507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988</Words>
  <Application>Microsoft Office PowerPoint</Application>
  <PresentationFormat>Custom</PresentationFormat>
  <Paragraphs>69</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 Light</vt:lpstr>
      <vt:lpstr>Inter Bold</vt:lpstr>
      <vt:lpstr>Calibri</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Hadi Hijazi</cp:lastModifiedBy>
  <cp:revision>2</cp:revision>
  <dcterms:created xsi:type="dcterms:W3CDTF">2025-12-19T15:27:04Z</dcterms:created>
  <dcterms:modified xsi:type="dcterms:W3CDTF">2025-12-20T09:13:55Z</dcterms:modified>
</cp:coreProperties>
</file>